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charts/chart19.xml" ContentType="application/vnd.openxmlformats-officedocument.drawingml.char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charts/chart17.xml" ContentType="application/vnd.openxmlformats-officedocument.drawingml.char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charts/chart13.xml" ContentType="application/vnd.openxmlformats-officedocument.drawingml.chart+xml"/>
  <Override PartName="/ppt/charts/chart15.xml" ContentType="application/vnd.openxmlformats-officedocument.drawingml.char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21.xml" ContentType="application/vnd.openxmlformats-officedocument.drawingml.chart+xml"/>
  <Override PartName="/ppt/charts/chart22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Override PartName="/ppt/charts/chart20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charts/chart18.xml" ContentType="application/vnd.openxmlformats-officedocument.drawingml.char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charts/chart16.xml" ContentType="application/vnd.openxmlformats-officedocument.drawingml.char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charts/chart14.xml" ContentType="application/vnd.openxmlformats-officedocument.drawingml.char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7" r:id="rId22"/>
    <p:sldId id="278" r:id="rId23"/>
    <p:sldId id="276" r:id="rId24"/>
    <p:sldId id="279" r:id="rId25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Zvezek1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Zvezek5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Zvezek6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Zvezek7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Zvezek8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Zvezek9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Zvezek10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Zvezek11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Zvezek12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Zvezek13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Zvezek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Zvezek2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Zvezek2" TargetMode="Externa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oleObject" Target="Zvezek3" TargetMode="External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oleObject" Target="Zvezek4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Zvezek3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Zvezek4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Zvezek5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Zvezek6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Zvezek2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Zvezek3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Zvezek4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sl-SI"/>
  <c:chart>
    <c:plotArea>
      <c:layout/>
      <c:pieChart>
        <c:varyColors val="1"/>
        <c:ser>
          <c:idx val="0"/>
          <c:order val="0"/>
          <c:cat>
            <c:strRef>
              <c:f>List1!$A$1:$C$1</c:f>
              <c:strCache>
                <c:ptCount val="3"/>
                <c:pt idx="0">
                  <c:v>DA (11)</c:v>
                </c:pt>
                <c:pt idx="1">
                  <c:v>NE (9)</c:v>
                </c:pt>
                <c:pt idx="2">
                  <c:v>VČASIH (8)</c:v>
                </c:pt>
              </c:strCache>
            </c:strRef>
          </c:cat>
          <c:val>
            <c:numRef>
              <c:f>List1!$A$2:$C$2</c:f>
              <c:numCache>
                <c:formatCode>General</c:formatCode>
                <c:ptCount val="3"/>
                <c:pt idx="0">
                  <c:v>11</c:v>
                </c:pt>
                <c:pt idx="1">
                  <c:v>9</c:v>
                </c:pt>
                <c:pt idx="2">
                  <c:v>8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78625072907553228"/>
          <c:y val="0.42388813165286626"/>
          <c:w val="0.20449001166520861"/>
          <c:h val="0.24482281450378621"/>
        </c:manualLayout>
      </c:layout>
      <c:txPr>
        <a:bodyPr/>
        <a:lstStyle/>
        <a:p>
          <a:pPr>
            <a:defRPr sz="1600"/>
          </a:pPr>
          <a:endParaRPr lang="sl-SI"/>
        </a:p>
      </c:txPr>
    </c:legend>
    <c:plotVisOnly val="1"/>
  </c:chart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sl-SI"/>
  <c:chart>
    <c:plotArea>
      <c:layout/>
      <c:pieChart>
        <c:varyColors val="1"/>
        <c:ser>
          <c:idx val="0"/>
          <c:order val="0"/>
          <c:cat>
            <c:strRef>
              <c:f>List1!$A$1:$C$1</c:f>
              <c:strCache>
                <c:ptCount val="3"/>
                <c:pt idx="0">
                  <c:v>Da, vedno ali skoraj vedno. (17)</c:v>
                </c:pt>
                <c:pt idx="1">
                  <c:v>Ne, večinoma ne. (4)</c:v>
                </c:pt>
                <c:pt idx="2">
                  <c:v>Včasih. (8)</c:v>
                </c:pt>
              </c:strCache>
            </c:strRef>
          </c:cat>
          <c:val>
            <c:numRef>
              <c:f>List1!$A$2:$C$2</c:f>
              <c:numCache>
                <c:formatCode>General</c:formatCode>
                <c:ptCount val="3"/>
                <c:pt idx="0">
                  <c:v>17</c:v>
                </c:pt>
                <c:pt idx="1">
                  <c:v>4</c:v>
                </c:pt>
                <c:pt idx="2">
                  <c:v>8</c:v>
                </c:pt>
              </c:numCache>
            </c:numRef>
          </c:val>
        </c:ser>
        <c:firstSliceAng val="0"/>
      </c:pieChart>
    </c:plotArea>
    <c:legend>
      <c:legendPos val="r"/>
      <c:layout/>
      <c:txPr>
        <a:bodyPr/>
        <a:lstStyle/>
        <a:p>
          <a:pPr>
            <a:defRPr sz="1600"/>
          </a:pPr>
          <a:endParaRPr lang="sl-SI"/>
        </a:p>
      </c:txPr>
    </c:legend>
    <c:plotVisOnly val="1"/>
  </c:chart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sl-SI"/>
  <c:chart>
    <c:plotArea>
      <c:layout/>
      <c:pieChart>
        <c:varyColors val="1"/>
        <c:ser>
          <c:idx val="0"/>
          <c:order val="0"/>
          <c:cat>
            <c:strRef>
              <c:f>List1!$A$1:$C$1</c:f>
              <c:strCache>
                <c:ptCount val="3"/>
                <c:pt idx="0">
                  <c:v>Da, malico vedno ali večinoma pojem v celoti. (18)</c:v>
                </c:pt>
                <c:pt idx="1">
                  <c:v>Malice nikoli ali skoraj nikoli ne pojem v celoti. (6)</c:v>
                </c:pt>
                <c:pt idx="2">
                  <c:v>c) Po malici sem vedno ali skoraj vedno še lačen/a. (5)</c:v>
                </c:pt>
              </c:strCache>
            </c:strRef>
          </c:cat>
          <c:val>
            <c:numRef>
              <c:f>List1!$A$2:$C$2</c:f>
              <c:numCache>
                <c:formatCode>General</c:formatCode>
                <c:ptCount val="3"/>
                <c:pt idx="0">
                  <c:v>18</c:v>
                </c:pt>
                <c:pt idx="1">
                  <c:v>6</c:v>
                </c:pt>
                <c:pt idx="2">
                  <c:v>5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62983097598911253"/>
          <c:y val="0.38508246469191365"/>
          <c:w val="0.36090976475162834"/>
          <c:h val="0.40761264841894762"/>
        </c:manualLayout>
      </c:layout>
      <c:txPr>
        <a:bodyPr/>
        <a:lstStyle/>
        <a:p>
          <a:pPr>
            <a:defRPr sz="1600"/>
          </a:pPr>
          <a:endParaRPr lang="sl-SI"/>
        </a:p>
      </c:txPr>
    </c:legend>
    <c:plotVisOnly val="1"/>
  </c:chart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sl-SI"/>
  <c:chart>
    <c:plotArea>
      <c:layout/>
      <c:pieChart>
        <c:varyColors val="1"/>
        <c:ser>
          <c:idx val="0"/>
          <c:order val="0"/>
          <c:cat>
            <c:strRef>
              <c:f>List1!$A$1:$B$1</c:f>
              <c:strCache>
                <c:ptCount val="2"/>
                <c:pt idx="0">
                  <c:v>DA (15)</c:v>
                </c:pt>
                <c:pt idx="1">
                  <c:v>NE (14)</c:v>
                </c:pt>
              </c:strCache>
            </c:strRef>
          </c:cat>
          <c:val>
            <c:numRef>
              <c:f>List1!$A$2:$B$2</c:f>
              <c:numCache>
                <c:formatCode>General</c:formatCode>
                <c:ptCount val="2"/>
                <c:pt idx="0">
                  <c:v>15</c:v>
                </c:pt>
                <c:pt idx="1">
                  <c:v>14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76110029649071664"/>
          <c:y val="0.43549079483273923"/>
          <c:w val="0.1493935306697774"/>
          <c:h val="0.12901841033452166"/>
        </c:manualLayout>
      </c:layout>
      <c:txPr>
        <a:bodyPr/>
        <a:lstStyle/>
        <a:p>
          <a:pPr>
            <a:defRPr sz="1600"/>
          </a:pPr>
          <a:endParaRPr lang="sl-SI"/>
        </a:p>
      </c:txPr>
    </c:legend>
    <c:plotVisOnly val="1"/>
  </c:chart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sl-SI"/>
  <c:chart>
    <c:plotArea>
      <c:layout/>
      <c:pieChart>
        <c:varyColors val="1"/>
        <c:ser>
          <c:idx val="0"/>
          <c:order val="0"/>
          <c:cat>
            <c:strRef>
              <c:f>List1!$A$1:$C$1</c:f>
              <c:strCache>
                <c:ptCount val="3"/>
                <c:pt idx="0">
                  <c:v>DA (12)</c:v>
                </c:pt>
                <c:pt idx="1">
                  <c:v>NE (2)</c:v>
                </c:pt>
                <c:pt idx="2">
                  <c:v>NE VEM (1)</c:v>
                </c:pt>
              </c:strCache>
            </c:strRef>
          </c:cat>
          <c:val>
            <c:numRef>
              <c:f>List1!$A$2:$C$2</c:f>
              <c:numCache>
                <c:formatCode>General</c:formatCode>
                <c:ptCount val="3"/>
                <c:pt idx="0">
                  <c:v>12</c:v>
                </c:pt>
                <c:pt idx="1">
                  <c:v>2</c:v>
                </c:pt>
                <c:pt idx="2">
                  <c:v>1</c:v>
                </c:pt>
              </c:numCache>
            </c:numRef>
          </c:val>
        </c:ser>
        <c:firstSliceAng val="0"/>
      </c:pieChart>
    </c:plotArea>
    <c:legend>
      <c:legendPos val="r"/>
      <c:layout/>
      <c:txPr>
        <a:bodyPr/>
        <a:lstStyle/>
        <a:p>
          <a:pPr>
            <a:defRPr sz="1600"/>
          </a:pPr>
          <a:endParaRPr lang="sl-SI"/>
        </a:p>
      </c:txPr>
    </c:legend>
    <c:plotVisOnly val="1"/>
  </c:chart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sl-SI"/>
  <c:chart>
    <c:plotArea>
      <c:layout>
        <c:manualLayout>
          <c:layoutTarget val="inner"/>
          <c:xMode val="edge"/>
          <c:yMode val="edge"/>
          <c:x val="4.3631646738602113E-2"/>
          <c:y val="4.1256085180764041E-2"/>
          <c:w val="0.94402267424905228"/>
          <c:h val="0.62552290559824453"/>
        </c:manualLayout>
      </c:layout>
      <c:barChart>
        <c:barDir val="col"/>
        <c:grouping val="clustered"/>
        <c:ser>
          <c:idx val="0"/>
          <c:order val="0"/>
          <c:cat>
            <c:strRef>
              <c:f>List1!$A$1:$L$1</c:f>
              <c:strCache>
                <c:ptCount val="12"/>
                <c:pt idx="0">
                  <c:v>testenine (5)</c:v>
                </c:pt>
                <c:pt idx="1">
                  <c:v>cmoki (4)</c:v>
                </c:pt>
                <c:pt idx="2">
                  <c:v>krompir (3)</c:v>
                </c:pt>
                <c:pt idx="3">
                  <c:v>čevapčiči (2)</c:v>
                </c:pt>
                <c:pt idx="4">
                  <c:v>testenine z rdečo in belo omako (2)</c:v>
                </c:pt>
                <c:pt idx="5">
                  <c:v>cmoki z marmelado (1)</c:v>
                </c:pt>
                <c:pt idx="6">
                  <c:v>krompir in zelje (1)</c:v>
                </c:pt>
                <c:pt idx="7">
                  <c:v>prežganka (1)</c:v>
                </c:pt>
                <c:pt idx="8">
                  <c:v>meso (1)</c:v>
                </c:pt>
                <c:pt idx="9">
                  <c:v>obara (1)</c:v>
                </c:pt>
                <c:pt idx="10">
                  <c:v>piščanec (1)</c:v>
                </c:pt>
                <c:pt idx="11">
                  <c:v>pohan sir (1)</c:v>
                </c:pt>
              </c:strCache>
            </c:strRef>
          </c:cat>
          <c:val>
            <c:numRef>
              <c:f>List1!$A$2:$L$2</c:f>
              <c:numCache>
                <c:formatCode>General</c:formatCode>
                <c:ptCount val="12"/>
                <c:pt idx="0">
                  <c:v>5</c:v>
                </c:pt>
                <c:pt idx="1">
                  <c:v>4</c:v>
                </c:pt>
                <c:pt idx="2">
                  <c:v>3</c:v>
                </c:pt>
                <c:pt idx="3">
                  <c:v>2</c:v>
                </c:pt>
                <c:pt idx="4">
                  <c:v>2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</c:numCache>
            </c:numRef>
          </c:val>
        </c:ser>
        <c:axId val="98420992"/>
        <c:axId val="98430976"/>
      </c:barChart>
      <c:catAx>
        <c:axId val="98420992"/>
        <c:scaling>
          <c:orientation val="minMax"/>
        </c:scaling>
        <c:axPos val="b"/>
        <c:tickLblPos val="nextTo"/>
        <c:crossAx val="98430976"/>
        <c:crosses val="autoZero"/>
        <c:auto val="1"/>
        <c:lblAlgn val="ctr"/>
        <c:lblOffset val="100"/>
      </c:catAx>
      <c:valAx>
        <c:axId val="98430976"/>
        <c:scaling>
          <c:orientation val="minMax"/>
        </c:scaling>
        <c:axPos val="l"/>
        <c:majorGridlines/>
        <c:numFmt formatCode="General" sourceLinked="1"/>
        <c:tickLblPos val="nextTo"/>
        <c:crossAx val="98420992"/>
        <c:crosses val="autoZero"/>
        <c:crossBetween val="between"/>
      </c:valAx>
    </c:plotArea>
    <c:plotVisOnly val="1"/>
  </c:chart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sl-SI"/>
  <c:chart>
    <c:plotArea>
      <c:layout/>
      <c:barChart>
        <c:barDir val="col"/>
        <c:grouping val="clustered"/>
        <c:ser>
          <c:idx val="0"/>
          <c:order val="0"/>
          <c:cat>
            <c:strRef>
              <c:f>List1!$A$1:$F$1</c:f>
              <c:strCache>
                <c:ptCount val="6"/>
                <c:pt idx="0">
                  <c:v>hamburger (4)</c:v>
                </c:pt>
                <c:pt idx="1">
                  <c:v>sladoled (2)</c:v>
                </c:pt>
                <c:pt idx="2">
                  <c:v>segedin golaž (1)</c:v>
                </c:pt>
                <c:pt idx="3">
                  <c:v>riž in meso (1)</c:v>
                </c:pt>
                <c:pt idx="4">
                  <c:v>pomfri (1)</c:v>
                </c:pt>
                <c:pt idx="5">
                  <c:v>krompir v zevnici (1)</c:v>
                </c:pt>
              </c:strCache>
            </c:strRef>
          </c:cat>
          <c:val>
            <c:numRef>
              <c:f>List1!$A$2:$F$2</c:f>
              <c:numCache>
                <c:formatCode>General</c:formatCode>
                <c:ptCount val="6"/>
                <c:pt idx="0">
                  <c:v>4</c:v>
                </c:pt>
                <c:pt idx="1">
                  <c:v>2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</c:numCache>
            </c:numRef>
          </c:val>
        </c:ser>
        <c:axId val="112135168"/>
        <c:axId val="112165632"/>
      </c:barChart>
      <c:catAx>
        <c:axId val="112135168"/>
        <c:scaling>
          <c:orientation val="minMax"/>
        </c:scaling>
        <c:axPos val="b"/>
        <c:tickLblPos val="nextTo"/>
        <c:crossAx val="112165632"/>
        <c:crosses val="autoZero"/>
        <c:auto val="1"/>
        <c:lblAlgn val="ctr"/>
        <c:lblOffset val="100"/>
      </c:catAx>
      <c:valAx>
        <c:axId val="112165632"/>
        <c:scaling>
          <c:orientation val="minMax"/>
        </c:scaling>
        <c:axPos val="l"/>
        <c:majorGridlines/>
        <c:numFmt formatCode="General" sourceLinked="1"/>
        <c:tickLblPos val="nextTo"/>
        <c:crossAx val="112135168"/>
        <c:crosses val="autoZero"/>
        <c:crossBetween val="between"/>
      </c:valAx>
    </c:plotArea>
    <c:plotVisOnly val="1"/>
  </c:chart>
  <c:externalData r:id="rId1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sl-SI"/>
  <c:chart>
    <c:plotArea>
      <c:layout/>
      <c:pieChart>
        <c:varyColors val="1"/>
        <c:ser>
          <c:idx val="0"/>
          <c:order val="0"/>
          <c:cat>
            <c:strRef>
              <c:f>List1!$A$1:$C$1</c:f>
              <c:strCache>
                <c:ptCount val="3"/>
                <c:pt idx="0">
                  <c:v>vedno ali skoraj vedno (14)</c:v>
                </c:pt>
                <c:pt idx="1">
                  <c:v>včasih (1)</c:v>
                </c:pt>
                <c:pt idx="2">
                  <c:v>nikoli ali skoraj nikoli (0)</c:v>
                </c:pt>
              </c:strCache>
            </c:strRef>
          </c:cat>
          <c:val>
            <c:numRef>
              <c:f>List1!$A$2:$C$2</c:f>
              <c:numCache>
                <c:formatCode>General</c:formatCode>
                <c:ptCount val="3"/>
                <c:pt idx="0">
                  <c:v>14</c:v>
                </c:pt>
                <c:pt idx="1">
                  <c:v>1</c:v>
                </c:pt>
                <c:pt idx="2">
                  <c:v>0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63182961583520258"/>
          <c:y val="0.32771868988689118"/>
          <c:w val="0.35864923071079285"/>
          <c:h val="0.34456241504013951"/>
        </c:manualLayout>
      </c:layout>
      <c:txPr>
        <a:bodyPr/>
        <a:lstStyle/>
        <a:p>
          <a:pPr>
            <a:defRPr sz="1600"/>
          </a:pPr>
          <a:endParaRPr lang="sl-SI"/>
        </a:p>
      </c:txPr>
    </c:legend>
    <c:plotVisOnly val="1"/>
  </c:chart>
  <c:externalData r:id="rId1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sl-SI"/>
  <c:chart>
    <c:plotArea>
      <c:layout/>
      <c:pieChart>
        <c:varyColors val="1"/>
        <c:ser>
          <c:idx val="0"/>
          <c:order val="0"/>
          <c:cat>
            <c:strRef>
              <c:f>List1!$A$1:$C$1</c:f>
              <c:strCache>
                <c:ptCount val="3"/>
                <c:pt idx="0">
                  <c:v>vedno ali skoraj vedno (7)</c:v>
                </c:pt>
                <c:pt idx="1">
                  <c:v>včasih (3)</c:v>
                </c:pt>
                <c:pt idx="2">
                  <c:v>nikoli ali skoraj nikoli (5)</c:v>
                </c:pt>
              </c:strCache>
            </c:strRef>
          </c:cat>
          <c:val>
            <c:numRef>
              <c:f>List1!$A$2:$C$2</c:f>
              <c:numCache>
                <c:formatCode>General</c:formatCode>
                <c:ptCount val="3"/>
                <c:pt idx="0">
                  <c:v>7</c:v>
                </c:pt>
                <c:pt idx="1">
                  <c:v>3</c:v>
                </c:pt>
                <c:pt idx="2">
                  <c:v>5</c:v>
                </c:pt>
              </c:numCache>
            </c:numRef>
          </c:val>
        </c:ser>
        <c:firstSliceAng val="0"/>
      </c:pieChart>
    </c:plotArea>
    <c:legend>
      <c:legendPos val="r"/>
      <c:layout/>
      <c:txPr>
        <a:bodyPr/>
        <a:lstStyle/>
        <a:p>
          <a:pPr>
            <a:defRPr sz="1600"/>
          </a:pPr>
          <a:endParaRPr lang="sl-SI"/>
        </a:p>
      </c:txPr>
    </c:legend>
    <c:plotVisOnly val="1"/>
  </c:chart>
  <c:externalData r:id="rId1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sl-SI"/>
  <c:chart>
    <c:plotArea>
      <c:layout/>
      <c:pieChart>
        <c:varyColors val="1"/>
        <c:ser>
          <c:idx val="0"/>
          <c:order val="0"/>
          <c:cat>
            <c:strRef>
              <c:f>List1!$A$1:$C$1</c:f>
              <c:strCache>
                <c:ptCount val="3"/>
                <c:pt idx="0">
                  <c:v>vedno ali skoraj vedno (4)</c:v>
                </c:pt>
                <c:pt idx="1">
                  <c:v>včasih (6)</c:v>
                </c:pt>
                <c:pt idx="2">
                  <c:v>nikoli ali skoraj nikoli (5)</c:v>
                </c:pt>
              </c:strCache>
            </c:strRef>
          </c:cat>
          <c:val>
            <c:numRef>
              <c:f>List1!$A$2:$C$2</c:f>
              <c:numCache>
                <c:formatCode>General</c:formatCode>
                <c:ptCount val="3"/>
                <c:pt idx="0">
                  <c:v>4</c:v>
                </c:pt>
                <c:pt idx="1">
                  <c:v>6</c:v>
                </c:pt>
                <c:pt idx="2">
                  <c:v>5</c:v>
                </c:pt>
              </c:numCache>
            </c:numRef>
          </c:val>
        </c:ser>
        <c:firstSliceAng val="0"/>
      </c:pieChart>
    </c:plotArea>
    <c:legend>
      <c:legendPos val="r"/>
      <c:layout/>
      <c:txPr>
        <a:bodyPr/>
        <a:lstStyle/>
        <a:p>
          <a:pPr>
            <a:defRPr sz="1600"/>
          </a:pPr>
          <a:endParaRPr lang="sl-SI"/>
        </a:p>
      </c:txPr>
    </c:legend>
    <c:plotVisOnly val="1"/>
  </c:chart>
  <c:externalData r:id="rId1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sl-SI"/>
  <c:chart>
    <c:plotArea>
      <c:layout/>
      <c:pieChart>
        <c:varyColors val="1"/>
        <c:ser>
          <c:idx val="0"/>
          <c:order val="0"/>
          <c:cat>
            <c:strRef>
              <c:f>List1!$A$1:$C$1</c:f>
              <c:strCache>
                <c:ptCount val="3"/>
                <c:pt idx="0">
                  <c:v>Kosilo vedno ali skoraj vedno pojem v celoti. (13)</c:v>
                </c:pt>
                <c:pt idx="1">
                  <c:v>Kosila nikoli ali skoraj nikoli ne pojem v celoti. (2)</c:v>
                </c:pt>
                <c:pt idx="2">
                  <c:v>Kosilo včasih pojem, včasih ne pojem v celoti. (0)</c:v>
                </c:pt>
              </c:strCache>
            </c:strRef>
          </c:cat>
          <c:val>
            <c:numRef>
              <c:f>List1!$A$2:$C$2</c:f>
              <c:numCache>
                <c:formatCode>General</c:formatCode>
                <c:ptCount val="3"/>
                <c:pt idx="0">
                  <c:v>13</c:v>
                </c:pt>
                <c:pt idx="1">
                  <c:v>2</c:v>
                </c:pt>
                <c:pt idx="2">
                  <c:v>0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62883166855180972"/>
          <c:y val="0.4238881316528661"/>
          <c:w val="0.3619090436521023"/>
          <c:h val="0.39354254553119411"/>
        </c:manualLayout>
      </c:layout>
      <c:txPr>
        <a:bodyPr/>
        <a:lstStyle/>
        <a:p>
          <a:pPr>
            <a:defRPr sz="1600"/>
          </a:pPr>
          <a:endParaRPr lang="sl-SI"/>
        </a:p>
      </c:txPr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sl-SI"/>
  <c:chart>
    <c:plotArea>
      <c:layout/>
      <c:pieChart>
        <c:varyColors val="1"/>
        <c:ser>
          <c:idx val="0"/>
          <c:order val="0"/>
          <c:cat>
            <c:strRef>
              <c:f>List1!$A$1:$B$1</c:f>
              <c:strCache>
                <c:ptCount val="2"/>
                <c:pt idx="0">
                  <c:v>DA (25)</c:v>
                </c:pt>
                <c:pt idx="1">
                  <c:v>NE (3)</c:v>
                </c:pt>
              </c:strCache>
            </c:strRef>
          </c:cat>
          <c:val>
            <c:numRef>
              <c:f>List1!$A$2:$B$2</c:f>
              <c:numCache>
                <c:formatCode>General</c:formatCode>
                <c:ptCount val="2"/>
                <c:pt idx="0">
                  <c:v>25</c:v>
                </c:pt>
                <c:pt idx="1">
                  <c:v>3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79786721104306402"/>
          <c:y val="0.42891004632605273"/>
          <c:w val="0.1388611840186644"/>
          <c:h val="0.18146414365296415"/>
        </c:manualLayout>
      </c:layout>
      <c:txPr>
        <a:bodyPr/>
        <a:lstStyle/>
        <a:p>
          <a:pPr>
            <a:defRPr sz="1600"/>
          </a:pPr>
          <a:endParaRPr lang="sl-SI"/>
        </a:p>
      </c:txPr>
    </c:legend>
    <c:plotVisOnly val="1"/>
  </c:chart>
  <c:externalData r:id="rId1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sl-SI"/>
  <c:chart>
    <c:plotArea>
      <c:layout/>
      <c:pieChart>
        <c:varyColors val="1"/>
        <c:ser>
          <c:idx val="0"/>
          <c:order val="0"/>
          <c:cat>
            <c:strRef>
              <c:f>List1!$A$1:$B$1</c:f>
              <c:strCache>
                <c:ptCount val="2"/>
                <c:pt idx="0">
                  <c:v>DA (14)</c:v>
                </c:pt>
                <c:pt idx="1">
                  <c:v>NE (1)</c:v>
                </c:pt>
              </c:strCache>
            </c:strRef>
          </c:cat>
          <c:val>
            <c:numRef>
              <c:f>List1!$A$2:$B$2</c:f>
              <c:numCache>
                <c:formatCode>General</c:formatCode>
                <c:ptCount val="2"/>
                <c:pt idx="0">
                  <c:v>14</c:v>
                </c:pt>
                <c:pt idx="1">
                  <c:v>1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77934869252454586"/>
          <c:y val="0.42891004632605267"/>
          <c:w val="0.17460696877176071"/>
          <c:h val="0.25683756957090464"/>
        </c:manualLayout>
      </c:layout>
      <c:txPr>
        <a:bodyPr/>
        <a:lstStyle/>
        <a:p>
          <a:pPr>
            <a:defRPr sz="1600"/>
          </a:pPr>
          <a:endParaRPr lang="sl-SI"/>
        </a:p>
      </c:txPr>
    </c:legend>
    <c:plotVisOnly val="1"/>
  </c:chart>
  <c:externalData r:id="rId1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sl-SI"/>
  <c:chart>
    <c:plotArea>
      <c:layout/>
      <c:pieChart>
        <c:varyColors val="1"/>
        <c:ser>
          <c:idx val="0"/>
          <c:order val="0"/>
          <c:cat>
            <c:strRef>
              <c:f>List1!$A$1:$C$1</c:f>
              <c:strCache>
                <c:ptCount val="3"/>
                <c:pt idx="0">
                  <c:v>ustrezno (26)</c:v>
                </c:pt>
                <c:pt idx="1">
                  <c:v>neustrezno (0)</c:v>
                </c:pt>
                <c:pt idx="2">
                  <c:v>brez odgovora (3)</c:v>
                </c:pt>
              </c:strCache>
            </c:strRef>
          </c:cat>
          <c:val>
            <c:numRef>
              <c:f>List1!$A$2:$C$2</c:f>
              <c:numCache>
                <c:formatCode>General</c:formatCode>
                <c:ptCount val="3"/>
                <c:pt idx="0">
                  <c:v>26</c:v>
                </c:pt>
                <c:pt idx="1">
                  <c:v>0</c:v>
                </c:pt>
                <c:pt idx="2">
                  <c:v>3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70926898026635543"/>
          <c:y val="0.2888442944631921"/>
          <c:w val="0.27406435306697779"/>
          <c:h val="0.30207344081989757"/>
        </c:manualLayout>
      </c:layout>
      <c:txPr>
        <a:bodyPr/>
        <a:lstStyle/>
        <a:p>
          <a:pPr>
            <a:defRPr sz="1600"/>
          </a:pPr>
          <a:endParaRPr lang="sl-SI"/>
        </a:p>
      </c:txPr>
    </c:legend>
    <c:plotVisOnly val="1"/>
  </c:chart>
  <c:externalData r:id="rId1"/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sl-SI"/>
  <c:chart>
    <c:plotArea>
      <c:layout/>
      <c:pieChart>
        <c:varyColors val="1"/>
        <c:ser>
          <c:idx val="0"/>
          <c:order val="0"/>
          <c:cat>
            <c:strRef>
              <c:f>List1!$A$1:$B$1</c:f>
              <c:strCache>
                <c:ptCount val="2"/>
                <c:pt idx="0">
                  <c:v>DA (27)</c:v>
                </c:pt>
                <c:pt idx="1">
                  <c:v>NE (1)</c:v>
                </c:pt>
              </c:strCache>
            </c:strRef>
          </c:cat>
          <c:val>
            <c:numRef>
              <c:f>List1!$A$2:$B$2</c:f>
              <c:numCache>
                <c:formatCode>General</c:formatCode>
                <c:ptCount val="2"/>
                <c:pt idx="0">
                  <c:v>27</c:v>
                </c:pt>
                <c:pt idx="1">
                  <c:v>1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77163264314182956"/>
          <c:y val="0.42891004632605267"/>
          <c:w val="0.19677732476354942"/>
          <c:h val="0.25042749671789877"/>
        </c:manualLayout>
      </c:layout>
      <c:txPr>
        <a:bodyPr/>
        <a:lstStyle/>
        <a:p>
          <a:pPr>
            <a:defRPr sz="1600"/>
          </a:pPr>
          <a:endParaRPr lang="sl-SI"/>
        </a:p>
      </c:txPr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sl-SI"/>
  <c:chart>
    <c:plotArea>
      <c:layout/>
      <c:pieChart>
        <c:varyColors val="1"/>
        <c:ser>
          <c:idx val="0"/>
          <c:order val="0"/>
          <c:cat>
            <c:strRef>
              <c:f>List1!$A$1:$D$1</c:f>
              <c:strCache>
                <c:ptCount val="4"/>
                <c:pt idx="0">
                  <c:v>tri ali več (26)</c:v>
                </c:pt>
                <c:pt idx="1">
                  <c:v>dva (1)</c:v>
                </c:pt>
                <c:pt idx="2">
                  <c:v>enega (2)</c:v>
                </c:pt>
                <c:pt idx="3">
                  <c:v>drugo (0)</c:v>
                </c:pt>
              </c:strCache>
            </c:strRef>
          </c:cat>
          <c:val>
            <c:numRef>
              <c:f>List1!$A$2:$D$2</c:f>
              <c:numCache>
                <c:formatCode>General</c:formatCode>
                <c:ptCount val="4"/>
                <c:pt idx="0">
                  <c:v>26</c:v>
                </c:pt>
                <c:pt idx="1">
                  <c:v>1</c:v>
                </c:pt>
                <c:pt idx="2">
                  <c:v>2</c:v>
                </c:pt>
                <c:pt idx="3">
                  <c:v>0</c:v>
                </c:pt>
              </c:numCache>
            </c:numRef>
          </c:val>
        </c:ser>
        <c:firstSliceAng val="0"/>
      </c:pieChart>
    </c:plotArea>
    <c:legend>
      <c:legendPos val="r"/>
      <c:layout/>
      <c:txPr>
        <a:bodyPr/>
        <a:lstStyle/>
        <a:p>
          <a:pPr>
            <a:defRPr sz="1600"/>
          </a:pPr>
          <a:endParaRPr lang="sl-SI"/>
        </a:p>
      </c:txPr>
    </c:legend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sl-SI"/>
  <c:chart>
    <c:plotArea>
      <c:layout/>
      <c:pieChart>
        <c:varyColors val="1"/>
        <c:ser>
          <c:idx val="0"/>
          <c:order val="0"/>
          <c:cat>
            <c:strRef>
              <c:f>List1!$A$1:$D$1</c:f>
              <c:strCache>
                <c:ptCount val="4"/>
                <c:pt idx="0">
                  <c:v>večkrat dnevno (1)</c:v>
                </c:pt>
                <c:pt idx="1">
                  <c:v>enkrat dnevno (9)</c:v>
                </c:pt>
                <c:pt idx="2">
                  <c:v>občasno, ne vsak dan (14)</c:v>
                </c:pt>
                <c:pt idx="3">
                  <c:v>nikoli (5)</c:v>
                </c:pt>
              </c:strCache>
            </c:strRef>
          </c:cat>
          <c:val>
            <c:numRef>
              <c:f>List1!$A$2:$D$2</c:f>
              <c:numCache>
                <c:formatCode>General</c:formatCode>
                <c:ptCount val="4"/>
                <c:pt idx="0">
                  <c:v>1</c:v>
                </c:pt>
                <c:pt idx="1">
                  <c:v>9</c:v>
                </c:pt>
                <c:pt idx="2">
                  <c:v>14</c:v>
                </c:pt>
                <c:pt idx="3">
                  <c:v>5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6111111111111116"/>
          <c:y val="8.6395450568679019E-2"/>
          <c:w val="0.37222222222222251"/>
          <c:h val="0.44558870675699297"/>
        </c:manualLayout>
      </c:layout>
      <c:txPr>
        <a:bodyPr/>
        <a:lstStyle/>
        <a:p>
          <a:pPr>
            <a:defRPr sz="1600"/>
          </a:pPr>
          <a:endParaRPr lang="sl-SI"/>
        </a:p>
      </c:txPr>
    </c:legend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sl-SI"/>
  <c:chart>
    <c:plotArea>
      <c:layout/>
      <c:pieChart>
        <c:varyColors val="1"/>
        <c:ser>
          <c:idx val="0"/>
          <c:order val="0"/>
          <c:cat>
            <c:strRef>
              <c:f>List1!$A$1:$B$1</c:f>
              <c:strCache>
                <c:ptCount val="2"/>
                <c:pt idx="0">
                  <c:v>DA (10)</c:v>
                </c:pt>
                <c:pt idx="1">
                  <c:v>NE (17)</c:v>
                </c:pt>
              </c:strCache>
            </c:strRef>
          </c:cat>
          <c:val>
            <c:numRef>
              <c:f>List1!$A$2:$B$2</c:f>
              <c:numCache>
                <c:formatCode>General</c:formatCode>
                <c:ptCount val="2"/>
                <c:pt idx="0">
                  <c:v>10</c:v>
                </c:pt>
                <c:pt idx="1">
                  <c:v>17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79786721104306402"/>
          <c:y val="0.42891004632605273"/>
          <c:w val="0.16701684610852219"/>
          <c:h val="0.22817307445689811"/>
        </c:manualLayout>
      </c:layout>
      <c:txPr>
        <a:bodyPr/>
        <a:lstStyle/>
        <a:p>
          <a:pPr>
            <a:defRPr sz="1600"/>
          </a:pPr>
          <a:endParaRPr lang="sl-SI"/>
        </a:p>
      </c:txPr>
    </c:legend>
    <c:plotVisOnly val="1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sl-SI"/>
  <c:chart>
    <c:plotArea>
      <c:layout/>
      <c:pieChart>
        <c:varyColors val="1"/>
        <c:ser>
          <c:idx val="0"/>
          <c:order val="0"/>
          <c:cat>
            <c:strRef>
              <c:f>List1!$A$1:$C$1</c:f>
              <c:strCache>
                <c:ptCount val="3"/>
                <c:pt idx="0">
                  <c:v>Da, vedno ali skoraj vedno pojem vse. (13)</c:v>
                </c:pt>
                <c:pt idx="1">
                  <c:v>Pojem samo, kar imam rad/a. (10)</c:v>
                </c:pt>
                <c:pt idx="2">
                  <c:v>Ne, večinoma je ne pojem. (6)</c:v>
                </c:pt>
              </c:strCache>
            </c:strRef>
          </c:cat>
          <c:val>
            <c:numRef>
              <c:f>List1!$A$2:$C$2</c:f>
              <c:numCache>
                <c:formatCode>General</c:formatCode>
                <c:ptCount val="3"/>
                <c:pt idx="0">
                  <c:v>13</c:v>
                </c:pt>
                <c:pt idx="1">
                  <c:v>10</c:v>
                </c:pt>
                <c:pt idx="2">
                  <c:v>6</c:v>
                </c:pt>
              </c:numCache>
            </c:numRef>
          </c:val>
        </c:ser>
        <c:firstSliceAng val="0"/>
      </c:pieChart>
    </c:plotArea>
    <c:legend>
      <c:legendPos val="r"/>
      <c:layout/>
      <c:txPr>
        <a:bodyPr/>
        <a:lstStyle/>
        <a:p>
          <a:pPr>
            <a:defRPr sz="1600"/>
          </a:pPr>
          <a:endParaRPr lang="sl-SI"/>
        </a:p>
      </c:txPr>
    </c:legend>
    <c:plotVisOnly val="1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sl-SI"/>
  <c:chart>
    <c:plotArea>
      <c:layout/>
      <c:barChart>
        <c:barDir val="col"/>
        <c:grouping val="clustered"/>
        <c:ser>
          <c:idx val="0"/>
          <c:order val="0"/>
          <c:cat>
            <c:strRef>
              <c:f>List1!$A$1:$G$1</c:f>
              <c:strCache>
                <c:ptCount val="7"/>
                <c:pt idx="0">
                  <c:v>mlečni zdrob (8)</c:v>
                </c:pt>
                <c:pt idx="1">
                  <c:v>nutela (4)</c:v>
                </c:pt>
                <c:pt idx="2">
                  <c:v>puding (2)</c:v>
                </c:pt>
                <c:pt idx="3">
                  <c:v>sendvič s salamo (2)</c:v>
                </c:pt>
                <c:pt idx="4">
                  <c:v>čokolešnik (2)</c:v>
                </c:pt>
                <c:pt idx="5">
                  <c:v>pica (2)</c:v>
                </c:pt>
                <c:pt idx="6">
                  <c:v>jajca (2)</c:v>
                </c:pt>
              </c:strCache>
            </c:strRef>
          </c:cat>
          <c:val>
            <c:numRef>
              <c:f>List1!$A$2:$G$2</c:f>
              <c:numCache>
                <c:formatCode>General</c:formatCode>
                <c:ptCount val="7"/>
                <c:pt idx="0">
                  <c:v>8</c:v>
                </c:pt>
                <c:pt idx="1">
                  <c:v>4</c:v>
                </c:pt>
                <c:pt idx="2">
                  <c:v>2</c:v>
                </c:pt>
                <c:pt idx="3">
                  <c:v>2</c:v>
                </c:pt>
                <c:pt idx="4">
                  <c:v>2</c:v>
                </c:pt>
                <c:pt idx="5">
                  <c:v>2</c:v>
                </c:pt>
                <c:pt idx="6">
                  <c:v>2</c:v>
                </c:pt>
              </c:numCache>
            </c:numRef>
          </c:val>
        </c:ser>
        <c:axId val="98148352"/>
        <c:axId val="98149888"/>
      </c:barChart>
      <c:catAx>
        <c:axId val="98148352"/>
        <c:scaling>
          <c:orientation val="minMax"/>
        </c:scaling>
        <c:axPos val="b"/>
        <c:tickLblPos val="nextTo"/>
        <c:crossAx val="98149888"/>
        <c:crosses val="autoZero"/>
        <c:auto val="1"/>
        <c:lblAlgn val="ctr"/>
        <c:lblOffset val="100"/>
      </c:catAx>
      <c:valAx>
        <c:axId val="98149888"/>
        <c:scaling>
          <c:orientation val="minMax"/>
        </c:scaling>
        <c:axPos val="l"/>
        <c:majorGridlines/>
        <c:numFmt formatCode="General" sourceLinked="1"/>
        <c:tickLblPos val="nextTo"/>
        <c:crossAx val="98148352"/>
        <c:crosses val="autoZero"/>
        <c:crossBetween val="between"/>
      </c:valAx>
    </c:plotArea>
    <c:plotVisOnly val="1"/>
  </c:chart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sl-SI"/>
  <c:chart>
    <c:plotArea>
      <c:layout/>
      <c:barChart>
        <c:barDir val="col"/>
        <c:grouping val="clustered"/>
        <c:ser>
          <c:idx val="0"/>
          <c:order val="0"/>
          <c:cat>
            <c:strRef>
              <c:f>List1!$A$1:$G$1</c:f>
              <c:strCache>
                <c:ptCount val="7"/>
                <c:pt idx="0">
                  <c:v>burek (4)</c:v>
                </c:pt>
                <c:pt idx="1">
                  <c:v>sir (4)</c:v>
                </c:pt>
                <c:pt idx="2">
                  <c:v>suha salama (3)</c:v>
                </c:pt>
                <c:pt idx="3">
                  <c:v>maslo in marmelada (3)</c:v>
                </c:pt>
                <c:pt idx="4">
                  <c:v>sirova štručka (3)</c:v>
                </c:pt>
                <c:pt idx="5">
                  <c:v>bio jogurt (2)</c:v>
                </c:pt>
                <c:pt idx="6">
                  <c:v>pršut (2)</c:v>
                </c:pt>
              </c:strCache>
            </c:strRef>
          </c:cat>
          <c:val>
            <c:numRef>
              <c:f>List1!$A$2:$G$2</c:f>
              <c:numCache>
                <c:formatCode>General</c:formatCode>
                <c:ptCount val="7"/>
                <c:pt idx="0">
                  <c:v>4</c:v>
                </c:pt>
                <c:pt idx="1">
                  <c:v>4</c:v>
                </c:pt>
                <c:pt idx="2">
                  <c:v>3</c:v>
                </c:pt>
                <c:pt idx="3">
                  <c:v>3</c:v>
                </c:pt>
                <c:pt idx="4">
                  <c:v>3</c:v>
                </c:pt>
                <c:pt idx="5">
                  <c:v>2</c:v>
                </c:pt>
                <c:pt idx="6">
                  <c:v>2</c:v>
                </c:pt>
              </c:numCache>
            </c:numRef>
          </c:val>
        </c:ser>
        <c:axId val="98185984"/>
        <c:axId val="98187520"/>
      </c:barChart>
      <c:catAx>
        <c:axId val="98185984"/>
        <c:scaling>
          <c:orientation val="minMax"/>
        </c:scaling>
        <c:axPos val="b"/>
        <c:tickLblPos val="nextTo"/>
        <c:crossAx val="98187520"/>
        <c:crosses val="autoZero"/>
        <c:auto val="1"/>
        <c:lblAlgn val="ctr"/>
        <c:lblOffset val="100"/>
      </c:catAx>
      <c:valAx>
        <c:axId val="98187520"/>
        <c:scaling>
          <c:orientation val="minMax"/>
        </c:scaling>
        <c:axPos val="l"/>
        <c:majorGridlines/>
        <c:numFmt formatCode="General" sourceLinked="1"/>
        <c:tickLblPos val="nextTo"/>
        <c:crossAx val="98185984"/>
        <c:crosses val="autoZero"/>
        <c:crossBetween val="between"/>
      </c:valAx>
    </c:plotArea>
    <c:plotVisOnly val="1"/>
  </c:chart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sl-SI"/>
  <c:chart>
    <c:plotArea>
      <c:layout/>
      <c:barChart>
        <c:barDir val="col"/>
        <c:grouping val="clustered"/>
        <c:ser>
          <c:idx val="0"/>
          <c:order val="0"/>
          <c:cat>
            <c:strRef>
              <c:f>List1!$A$1:$K$1</c:f>
              <c:strCache>
                <c:ptCount val="11"/>
                <c:pt idx="0">
                  <c:v>jajca (7)</c:v>
                </c:pt>
                <c:pt idx="1">
                  <c:v>testenine (3)</c:v>
                </c:pt>
                <c:pt idx="2">
                  <c:v>kosmiči (2)</c:v>
                </c:pt>
                <c:pt idx="3">
                  <c:v>pica (1)</c:v>
                </c:pt>
                <c:pt idx="4">
                  <c:v>nutela (1)</c:v>
                </c:pt>
                <c:pt idx="5">
                  <c:v>jogurt (1)</c:v>
                </c:pt>
                <c:pt idx="6">
                  <c:v>kruh (1)</c:v>
                </c:pt>
                <c:pt idx="7">
                  <c:v>čokolino (1) sir (1)</c:v>
                </c:pt>
                <c:pt idx="8">
                  <c:v>pršut (1)</c:v>
                </c:pt>
                <c:pt idx="9">
                  <c:v>tunin namaz (1)</c:v>
                </c:pt>
                <c:pt idx="10">
                  <c:v>sir (1)</c:v>
                </c:pt>
              </c:strCache>
            </c:strRef>
          </c:cat>
          <c:val>
            <c:numRef>
              <c:f>List1!$A$2:$K$2</c:f>
              <c:numCache>
                <c:formatCode>General</c:formatCode>
                <c:ptCount val="11"/>
                <c:pt idx="0">
                  <c:v>7</c:v>
                </c:pt>
                <c:pt idx="1">
                  <c:v>3</c:v>
                </c:pt>
                <c:pt idx="2">
                  <c:v>2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</c:numCache>
            </c:numRef>
          </c:val>
        </c:ser>
        <c:axId val="98215424"/>
        <c:axId val="98216960"/>
      </c:barChart>
      <c:catAx>
        <c:axId val="98215424"/>
        <c:scaling>
          <c:orientation val="minMax"/>
        </c:scaling>
        <c:axPos val="b"/>
        <c:tickLblPos val="nextTo"/>
        <c:crossAx val="98216960"/>
        <c:crosses val="autoZero"/>
        <c:auto val="1"/>
        <c:lblAlgn val="ctr"/>
        <c:lblOffset val="100"/>
      </c:catAx>
      <c:valAx>
        <c:axId val="98216960"/>
        <c:scaling>
          <c:orientation val="minMax"/>
        </c:scaling>
        <c:axPos val="l"/>
        <c:majorGridlines/>
        <c:numFmt formatCode="General" sourceLinked="1"/>
        <c:tickLblPos val="nextTo"/>
        <c:crossAx val="98215424"/>
        <c:crosses val="autoZero"/>
        <c:crossBetween val="between"/>
      </c:valAx>
    </c:plotArea>
    <c:plotVisOnly val="1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slov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9" name="Podnaslov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l-SI" smtClean="0"/>
              <a:t>Kliknite, če želite urediti slog podnaslova matrice</a:t>
            </a:r>
            <a:endParaRPr kumimoji="0" lang="en-US"/>
          </a:p>
        </p:txBody>
      </p:sp>
      <p:sp>
        <p:nvSpPr>
          <p:cNvPr id="28" name="Ograda datuma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9DA3196C-D7C8-48E3-A63A-16AA0F182F96}" type="datetimeFigureOut">
              <a:rPr lang="sl-SI" smtClean="0"/>
              <a:pPr/>
              <a:t>25.8.2021</a:t>
            </a:fld>
            <a:endParaRPr lang="sl-SI"/>
          </a:p>
        </p:txBody>
      </p:sp>
      <p:sp>
        <p:nvSpPr>
          <p:cNvPr id="17" name="Ograda noge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sl-SI"/>
          </a:p>
        </p:txBody>
      </p:sp>
      <p:sp>
        <p:nvSpPr>
          <p:cNvPr id="10" name="Pravokotni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kotni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Pravokotni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Pravokotni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aven konek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aven konek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Raven konek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Raven konek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Raven konek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Raven konek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Pravokotni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Ograda številke diapozitiva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AB9A8D68-C72B-4AF6-835A-1C78BBC06A20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3196C-D7C8-48E3-A63A-16AA0F182F96}" type="datetimeFigureOut">
              <a:rPr lang="sl-SI" smtClean="0"/>
              <a:pPr/>
              <a:t>25.8.2021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A8D68-C72B-4AF6-835A-1C78BBC06A20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3196C-D7C8-48E3-A63A-16AA0F182F96}" type="datetimeFigureOut">
              <a:rPr lang="sl-SI" smtClean="0"/>
              <a:pPr/>
              <a:t>25.8.2021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A8D68-C72B-4AF6-835A-1C78BBC06A20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8" name="Ograda vsebine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7" name="Ograda datuma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DA3196C-D7C8-48E3-A63A-16AA0F182F96}" type="datetimeFigureOut">
              <a:rPr lang="sl-SI" smtClean="0"/>
              <a:pPr/>
              <a:t>25.8.2021</a:t>
            </a:fld>
            <a:endParaRPr lang="sl-SI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B9A8D68-C72B-4AF6-835A-1C78BBC06A20}" type="slidenum">
              <a:rPr lang="sl-SI" smtClean="0"/>
              <a:pPr/>
              <a:t>‹#›</a:t>
            </a:fld>
            <a:endParaRPr lang="sl-SI"/>
          </a:p>
        </p:txBody>
      </p:sp>
      <p:sp>
        <p:nvSpPr>
          <p:cNvPr id="10" name="Ograda noge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sl-S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Glava odsek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l-SI" smtClean="0"/>
              <a:t>Kliknite, če želite urediti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9DA3196C-D7C8-48E3-A63A-16AA0F182F96}" type="datetimeFigureOut">
              <a:rPr lang="sl-SI" smtClean="0"/>
              <a:pPr/>
              <a:t>25.8.2021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sl-SI"/>
          </a:p>
        </p:txBody>
      </p:sp>
      <p:sp>
        <p:nvSpPr>
          <p:cNvPr id="9" name="Pravokotni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ravokotni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ravokotni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kotni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aven konek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aven konek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Raven konek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Raven konek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Raven konek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ravokotni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Raven konek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AB9A8D68-C72B-4AF6-835A-1C78BBC06A20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3196C-D7C8-48E3-A63A-16AA0F182F96}" type="datetimeFigureOut">
              <a:rPr lang="sl-SI" smtClean="0"/>
              <a:pPr/>
              <a:t>25.8.2021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A8D68-C72B-4AF6-835A-1C78BBC06A20}" type="slidenum">
              <a:rPr lang="sl-SI" smtClean="0"/>
              <a:pPr/>
              <a:t>‹#›</a:t>
            </a:fld>
            <a:endParaRPr lang="sl-SI"/>
          </a:p>
        </p:txBody>
      </p:sp>
      <p:sp>
        <p:nvSpPr>
          <p:cNvPr id="9" name="Ograda vsebine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11" name="Ograda vsebine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3196C-D7C8-48E3-A63A-16AA0F182F96}" type="datetimeFigureOut">
              <a:rPr lang="sl-SI" smtClean="0"/>
              <a:pPr/>
              <a:t>25.8.2021</a:t>
            </a:fld>
            <a:endParaRPr lang="sl-SI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A8D68-C72B-4AF6-835A-1C78BBC06A20}" type="slidenum">
              <a:rPr lang="sl-SI" smtClean="0"/>
              <a:pPr/>
              <a:t>‹#›</a:t>
            </a:fld>
            <a:endParaRPr lang="sl-SI"/>
          </a:p>
        </p:txBody>
      </p:sp>
      <p:sp>
        <p:nvSpPr>
          <p:cNvPr id="11" name="Ograda vsebine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13" name="Ograda vsebine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12" name="Ograda besedila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sl-SI" smtClean="0"/>
              <a:t>Kliknite, če želite urediti sloge besedila matrice</a:t>
            </a:r>
          </a:p>
        </p:txBody>
      </p:sp>
      <p:sp>
        <p:nvSpPr>
          <p:cNvPr id="14" name="Ograda besedila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sl-SI" smtClean="0"/>
              <a:t>Kliknite, če želite urediti sloge besedila matrice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6" name="Ograda datum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DA3196C-D7C8-48E3-A63A-16AA0F182F96}" type="datetimeFigureOut">
              <a:rPr lang="sl-SI" smtClean="0"/>
              <a:pPr/>
              <a:t>25.8.2021</a:t>
            </a:fld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B9A8D68-C72B-4AF6-835A-1C78BBC06A20}" type="slidenum">
              <a:rPr lang="sl-SI" smtClean="0"/>
              <a:pPr/>
              <a:t>‹#›</a:t>
            </a:fld>
            <a:endParaRPr lang="sl-SI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sl-S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3196C-D7C8-48E3-A63A-16AA0F182F96}" type="datetimeFigureOut">
              <a:rPr lang="sl-SI" smtClean="0"/>
              <a:pPr/>
              <a:t>25.8.2021</a:t>
            </a:fld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A8D68-C72B-4AF6-835A-1C78BBC06A20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1_Naslov in vsebin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aven konek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l-SI" smtClean="0"/>
              <a:t>Kliknite, če želite urediti sloge besedila matrice</a:t>
            </a:r>
          </a:p>
        </p:txBody>
      </p:sp>
      <p:sp>
        <p:nvSpPr>
          <p:cNvPr id="8" name="Raven konek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Raven konek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Raven konek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ravokotni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aven konek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Ograda vsebine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21" name="Ograda datuma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DA3196C-D7C8-48E3-A63A-16AA0F182F96}" type="datetimeFigureOut">
              <a:rPr lang="sl-SI" smtClean="0"/>
              <a:pPr/>
              <a:t>25.8.2021</a:t>
            </a:fld>
            <a:endParaRPr lang="sl-SI"/>
          </a:p>
        </p:txBody>
      </p:sp>
      <p:sp>
        <p:nvSpPr>
          <p:cNvPr id="22" name="Ograda številke diapozitiva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B9A8D68-C72B-4AF6-835A-1C78BBC06A20}" type="slidenum">
              <a:rPr lang="sl-SI" smtClean="0"/>
              <a:pPr/>
              <a:t>‹#›</a:t>
            </a:fld>
            <a:endParaRPr lang="sl-SI"/>
          </a:p>
        </p:txBody>
      </p:sp>
      <p:sp>
        <p:nvSpPr>
          <p:cNvPr id="23" name="Ograda noge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sl-SI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aven konek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sl-SI" smtClean="0"/>
              <a:t>Kliknite ikono, če želite dodati sliko</a:t>
            </a:r>
            <a:endParaRPr kumimoji="0" lang="en-US" dirty="0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l-SI" smtClean="0"/>
              <a:t>Kliknite, če želite urediti sloge besedila matrice</a:t>
            </a:r>
          </a:p>
        </p:txBody>
      </p:sp>
      <p:sp>
        <p:nvSpPr>
          <p:cNvPr id="10" name="Raven konek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Pravokotni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aven konek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Raven konek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Raven konek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Ograda datuma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DA3196C-D7C8-48E3-A63A-16AA0F182F96}" type="datetimeFigureOut">
              <a:rPr lang="sl-SI" smtClean="0"/>
              <a:pPr/>
              <a:t>25.8.2021</a:t>
            </a:fld>
            <a:endParaRPr lang="sl-SI"/>
          </a:p>
        </p:txBody>
      </p:sp>
      <p:sp>
        <p:nvSpPr>
          <p:cNvPr id="18" name="Ograda številke diapozitiva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B9A8D68-C72B-4AF6-835A-1C78BBC06A20}" type="slidenum">
              <a:rPr lang="sl-SI" smtClean="0"/>
              <a:pPr/>
              <a:t>‹#›</a:t>
            </a:fld>
            <a:endParaRPr lang="sl-SI"/>
          </a:p>
        </p:txBody>
      </p:sp>
      <p:sp>
        <p:nvSpPr>
          <p:cNvPr id="21" name="Ograda noge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sl-S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aven konek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Ograda naslova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13" name="Ograda besedila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l-SI" smtClean="0"/>
              <a:t>Kliknite, če želite urediti sloge besedila matrice</a:t>
            </a:r>
          </a:p>
          <a:p>
            <a:pPr lvl="1" eaLnBrk="1" latinLnBrk="0" hangingPunct="1"/>
            <a:r>
              <a:rPr kumimoji="0" lang="sl-SI" smtClean="0"/>
              <a:t>Druga raven</a:t>
            </a:r>
          </a:p>
          <a:p>
            <a:pPr lvl="2" eaLnBrk="1" latinLnBrk="0" hangingPunct="1"/>
            <a:r>
              <a:rPr kumimoji="0" lang="sl-SI" smtClean="0"/>
              <a:t>Tretja raven</a:t>
            </a:r>
          </a:p>
          <a:p>
            <a:pPr lvl="3" eaLnBrk="1" latinLnBrk="0" hangingPunct="1"/>
            <a:r>
              <a:rPr kumimoji="0" lang="sl-SI" smtClean="0"/>
              <a:t>Četrta raven</a:t>
            </a:r>
          </a:p>
          <a:p>
            <a:pPr lvl="4" eaLnBrk="1" latinLnBrk="0" hangingPunct="1"/>
            <a:r>
              <a:rPr kumimoji="0" lang="sl-SI" smtClean="0"/>
              <a:t>Peta raven</a:t>
            </a:r>
            <a:endParaRPr kumimoji="0" lang="en-US"/>
          </a:p>
        </p:txBody>
      </p:sp>
      <p:sp>
        <p:nvSpPr>
          <p:cNvPr id="14" name="Ograda datuma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DA3196C-D7C8-48E3-A63A-16AA0F182F96}" type="datetimeFigureOut">
              <a:rPr lang="sl-SI" smtClean="0"/>
              <a:pPr/>
              <a:t>25.8.2021</a:t>
            </a:fld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sl-SI"/>
          </a:p>
        </p:txBody>
      </p:sp>
      <p:sp>
        <p:nvSpPr>
          <p:cNvPr id="7" name="Raven konek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Raven konek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Pravokotni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aven konek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grada številke diapozitiva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B9A8D68-C72B-4AF6-835A-1C78BBC06A20}" type="slidenum">
              <a:rPr lang="sl-SI" smtClean="0"/>
              <a:pPr/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l-SI" altLang="sl-SI" dirty="0" smtClean="0">
                <a:latin typeface="Arial Rounded MT Bold" panose="020F0704030504030204" pitchFamily="34" charset="0"/>
              </a:rPr>
              <a:t>ANKETA O PREHRANI 2020/2021</a:t>
            </a:r>
            <a:endParaRPr lang="sl-SI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sl-SI" sz="3600" dirty="0" smtClean="0">
                <a:latin typeface="Arial" pitchFamily="34" charset="0"/>
                <a:cs typeface="Arial" pitchFamily="34" charset="0"/>
              </a:rPr>
              <a:t>Učenci: 29/32</a:t>
            </a:r>
            <a:endParaRPr lang="sl-SI" sz="3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498178"/>
          </a:xfrm>
        </p:spPr>
        <p:txBody>
          <a:bodyPr>
            <a:normAutofit fontScale="90000"/>
          </a:bodyPr>
          <a:lstStyle/>
          <a:p>
            <a:pPr lvl="0" algn="l"/>
            <a:r>
              <a:rPr lang="sl-SI" sz="4000" dirty="0"/>
              <a:t>Katera živila pogrešaš pri šolski malici?</a:t>
            </a:r>
            <a:r>
              <a:rPr lang="sl-SI" dirty="0"/>
              <a:t/>
            </a:r>
            <a:br>
              <a:rPr lang="sl-SI" dirty="0"/>
            </a:br>
            <a:endParaRPr lang="sl-SI" dirty="0"/>
          </a:p>
        </p:txBody>
      </p:sp>
      <p:graphicFrame>
        <p:nvGraphicFramePr>
          <p:cNvPr id="4" name="Ograda vsebine 3"/>
          <p:cNvGraphicFramePr>
            <a:graphicFrameLocks noGrp="1"/>
          </p:cNvGraphicFramePr>
          <p:nvPr>
            <p:ph sz="quarter" idx="1"/>
          </p:nvPr>
        </p:nvGraphicFramePr>
        <p:xfrm>
          <a:off x="457200" y="1268759"/>
          <a:ext cx="8229600" cy="48574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354162"/>
          </a:xfrm>
        </p:spPr>
        <p:txBody>
          <a:bodyPr>
            <a:normAutofit fontScale="90000"/>
          </a:bodyPr>
          <a:lstStyle/>
          <a:p>
            <a:pPr lvl="0" algn="l"/>
            <a:r>
              <a:rPr lang="sl-SI" sz="4000" dirty="0"/>
              <a:t>Ali pri malici vzameš ponujeno sadje?</a:t>
            </a:r>
            <a:r>
              <a:rPr lang="sl-SI" dirty="0"/>
              <a:t/>
            </a:r>
            <a:br>
              <a:rPr lang="sl-SI" dirty="0"/>
            </a:br>
            <a:endParaRPr lang="sl-SI" dirty="0"/>
          </a:p>
        </p:txBody>
      </p:sp>
      <p:graphicFrame>
        <p:nvGraphicFramePr>
          <p:cNvPr id="4" name="Ograda vsebine 3"/>
          <p:cNvGraphicFramePr>
            <a:graphicFrameLocks noGrp="1"/>
          </p:cNvGraphicFramePr>
          <p:nvPr>
            <p:ph sz="quarter" idx="1"/>
          </p:nvPr>
        </p:nvGraphicFramePr>
        <p:xfrm>
          <a:off x="457200" y="1125538"/>
          <a:ext cx="8229600" cy="5000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 algn="l"/>
            <a:r>
              <a:rPr lang="sl-SI" sz="3600" dirty="0"/>
              <a:t>Ali ti količina malice ustreza?</a:t>
            </a:r>
            <a:br>
              <a:rPr lang="sl-SI" sz="3600" dirty="0"/>
            </a:br>
            <a:endParaRPr lang="sl-SI" sz="3600" dirty="0"/>
          </a:p>
        </p:txBody>
      </p:sp>
      <p:graphicFrame>
        <p:nvGraphicFramePr>
          <p:cNvPr id="4" name="Ograda vsebine 3"/>
          <p:cNvGraphicFramePr>
            <a:graphicFrameLocks noGrp="1"/>
          </p:cNvGraphicFramePr>
          <p:nvPr>
            <p:ph sz="quarter" idx="1"/>
          </p:nvPr>
        </p:nvGraphicFramePr>
        <p:xfrm>
          <a:off x="457200" y="1125538"/>
          <a:ext cx="8229600" cy="5000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 algn="l"/>
            <a:r>
              <a:rPr lang="sl-SI" sz="3600" dirty="0"/>
              <a:t>Ali ješ v šoli kosilo?</a:t>
            </a:r>
            <a:br>
              <a:rPr lang="sl-SI" sz="3600" dirty="0"/>
            </a:br>
            <a:endParaRPr lang="sl-SI" sz="3600" dirty="0"/>
          </a:p>
        </p:txBody>
      </p:sp>
      <p:graphicFrame>
        <p:nvGraphicFramePr>
          <p:cNvPr id="4" name="Ograda vsebine 3"/>
          <p:cNvGraphicFramePr>
            <a:graphicFrameLocks noGrp="1"/>
          </p:cNvGraphicFramePr>
          <p:nvPr>
            <p:ph sz="quarter" idx="1"/>
          </p:nvPr>
        </p:nvGraphicFramePr>
        <p:xfrm>
          <a:off x="457200" y="1196975"/>
          <a:ext cx="8229600" cy="49291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859216" cy="1138138"/>
          </a:xfrm>
        </p:spPr>
        <p:txBody>
          <a:bodyPr>
            <a:noAutofit/>
          </a:bodyPr>
          <a:lstStyle/>
          <a:p>
            <a:pPr lvl="0" algn="l"/>
            <a:r>
              <a:rPr lang="sl-SI" sz="3600" dirty="0"/>
              <a:t>Se ti zdi sestava kosil primerna?</a:t>
            </a:r>
            <a:br>
              <a:rPr lang="sl-SI" sz="3600" dirty="0"/>
            </a:br>
            <a:endParaRPr lang="sl-SI" sz="3600" dirty="0"/>
          </a:p>
        </p:txBody>
      </p:sp>
      <p:graphicFrame>
        <p:nvGraphicFramePr>
          <p:cNvPr id="4" name="Ograda vsebine 3"/>
          <p:cNvGraphicFramePr>
            <a:graphicFrameLocks noGrp="1"/>
          </p:cNvGraphicFramePr>
          <p:nvPr>
            <p:ph sz="quarter" idx="1"/>
          </p:nvPr>
        </p:nvGraphicFramePr>
        <p:xfrm>
          <a:off x="457200" y="1196975"/>
          <a:ext cx="8229600" cy="49291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859216" cy="1498178"/>
          </a:xfrm>
        </p:spPr>
        <p:txBody>
          <a:bodyPr>
            <a:normAutofit fontScale="90000"/>
          </a:bodyPr>
          <a:lstStyle/>
          <a:p>
            <a:pPr lvl="0" algn="l"/>
            <a:r>
              <a:rPr lang="sl-SI" dirty="0"/>
              <a:t> </a:t>
            </a:r>
            <a:r>
              <a:rPr lang="sl-SI" sz="4000" dirty="0"/>
              <a:t>Zapiši  šolsko kosilo, ki ga imaš najraje.</a:t>
            </a:r>
            <a:br>
              <a:rPr lang="sl-SI" sz="4000" dirty="0"/>
            </a:br>
            <a:endParaRPr lang="sl-SI" sz="4000" dirty="0"/>
          </a:p>
        </p:txBody>
      </p:sp>
      <p:graphicFrame>
        <p:nvGraphicFramePr>
          <p:cNvPr id="4" name="Ograda vsebine 3"/>
          <p:cNvGraphicFramePr>
            <a:graphicFrameLocks noGrp="1"/>
          </p:cNvGraphicFramePr>
          <p:nvPr>
            <p:ph sz="quarter" idx="1"/>
          </p:nvPr>
        </p:nvGraphicFramePr>
        <p:xfrm>
          <a:off x="457200" y="1196975"/>
          <a:ext cx="8229600" cy="49291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154"/>
          </a:xfrm>
        </p:spPr>
        <p:txBody>
          <a:bodyPr>
            <a:normAutofit fontScale="90000"/>
          </a:bodyPr>
          <a:lstStyle/>
          <a:p>
            <a:pPr lvl="0" algn="l"/>
            <a:r>
              <a:rPr lang="sl-SI" sz="4000" dirty="0"/>
              <a:t>Napiši, kaj sam/a predlagaš, da bi pripravili za kosilo.</a:t>
            </a:r>
            <a:r>
              <a:rPr lang="sl-SI" dirty="0"/>
              <a:t/>
            </a:r>
            <a:br>
              <a:rPr lang="sl-SI" dirty="0"/>
            </a:br>
            <a:endParaRPr lang="sl-SI" dirty="0"/>
          </a:p>
        </p:txBody>
      </p:sp>
      <p:graphicFrame>
        <p:nvGraphicFramePr>
          <p:cNvPr id="4" name="Ograda vsebine 3"/>
          <p:cNvGraphicFramePr>
            <a:graphicFrameLocks noGrp="1"/>
          </p:cNvGraphicFramePr>
          <p:nvPr>
            <p:ph sz="quarter" idx="1"/>
          </p:nvPr>
        </p:nvGraphicFramePr>
        <p:xfrm>
          <a:off x="457200" y="1196975"/>
          <a:ext cx="8229600" cy="49291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50106"/>
          </a:xfrm>
        </p:spPr>
        <p:txBody>
          <a:bodyPr>
            <a:normAutofit/>
          </a:bodyPr>
          <a:lstStyle/>
          <a:p>
            <a:pPr algn="l"/>
            <a:r>
              <a:rPr lang="sl-SI" sz="3600" dirty="0"/>
              <a:t>Ali pri kosilu poješ </a:t>
            </a:r>
            <a:r>
              <a:rPr lang="sl-SI" sz="3600" dirty="0" smtClean="0"/>
              <a:t>juho?</a:t>
            </a:r>
            <a:endParaRPr lang="sl-SI" sz="3600" dirty="0"/>
          </a:p>
        </p:txBody>
      </p:sp>
      <p:graphicFrame>
        <p:nvGraphicFramePr>
          <p:cNvPr id="4" name="Ograda vsebine 3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8003232" cy="4873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sl-SI" dirty="0"/>
              <a:t>Ali pri kosilu </a:t>
            </a:r>
            <a:r>
              <a:rPr lang="sl-SI" dirty="0" smtClean="0"/>
              <a:t>poješ </a:t>
            </a:r>
            <a:r>
              <a:rPr lang="sl-SI" dirty="0"/>
              <a:t>zelenjavno </a:t>
            </a:r>
            <a:r>
              <a:rPr lang="sl-SI" dirty="0" smtClean="0"/>
              <a:t>prilogo? </a:t>
            </a:r>
            <a:endParaRPr lang="sl-SI" dirty="0"/>
          </a:p>
        </p:txBody>
      </p:sp>
      <p:graphicFrame>
        <p:nvGraphicFramePr>
          <p:cNvPr id="4" name="Ograda vsebine 3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8003232" cy="4873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 algn="l"/>
            <a:r>
              <a:rPr lang="sl-SI" sz="3600" dirty="0"/>
              <a:t>Ali pri kosilu poješ </a:t>
            </a:r>
            <a:r>
              <a:rPr lang="sl-SI" sz="3600" dirty="0" smtClean="0"/>
              <a:t>solato</a:t>
            </a:r>
            <a:r>
              <a:rPr lang="sl-SI" sz="3600" dirty="0"/>
              <a:t>?</a:t>
            </a:r>
            <a:br>
              <a:rPr lang="sl-SI" sz="3600" dirty="0"/>
            </a:br>
            <a:endParaRPr lang="sl-SI" sz="3600" dirty="0"/>
          </a:p>
        </p:txBody>
      </p:sp>
      <p:graphicFrame>
        <p:nvGraphicFramePr>
          <p:cNvPr id="4" name="Ograda vsebine 3"/>
          <p:cNvGraphicFramePr>
            <a:graphicFrameLocks noGrp="1"/>
          </p:cNvGraphicFramePr>
          <p:nvPr>
            <p:ph sz="quarter" idx="1"/>
          </p:nvPr>
        </p:nvGraphicFramePr>
        <p:xfrm>
          <a:off x="457200" y="981075"/>
          <a:ext cx="8229600" cy="51450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Autofit/>
          </a:bodyPr>
          <a:lstStyle/>
          <a:p>
            <a:pPr lvl="0" algn="l"/>
            <a:r>
              <a:rPr lang="sl-SI" sz="3600" dirty="0"/>
              <a:t>Ali pred odhodom v šolo zajtrkuješ?</a:t>
            </a:r>
            <a:br>
              <a:rPr lang="sl-SI" sz="3600" dirty="0"/>
            </a:br>
            <a:endParaRPr lang="sl-SI" sz="3600" dirty="0"/>
          </a:p>
        </p:txBody>
      </p:sp>
      <p:graphicFrame>
        <p:nvGraphicFramePr>
          <p:cNvPr id="5" name="Ograda vsebine 4"/>
          <p:cNvGraphicFramePr>
            <a:graphicFrameLocks noGrp="1"/>
          </p:cNvGraphicFramePr>
          <p:nvPr>
            <p:ph sz="quarter" idx="1"/>
          </p:nvPr>
        </p:nvGraphicFramePr>
        <p:xfrm>
          <a:off x="467544" y="1556792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498178"/>
          </a:xfrm>
        </p:spPr>
        <p:txBody>
          <a:bodyPr>
            <a:normAutofit fontScale="90000"/>
          </a:bodyPr>
          <a:lstStyle/>
          <a:p>
            <a:pPr lvl="0" algn="l"/>
            <a:r>
              <a:rPr lang="sl-SI" sz="4000" dirty="0"/>
              <a:t>So obroki kosila količinsko zadostni?</a:t>
            </a:r>
            <a:r>
              <a:rPr lang="sl-SI" dirty="0"/>
              <a:t/>
            </a:r>
            <a:br>
              <a:rPr lang="sl-SI" dirty="0"/>
            </a:br>
            <a:endParaRPr lang="sl-SI" dirty="0"/>
          </a:p>
        </p:txBody>
      </p:sp>
      <p:graphicFrame>
        <p:nvGraphicFramePr>
          <p:cNvPr id="6" name="Ograda vsebine 5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7787208" cy="4873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426170"/>
          </a:xfrm>
        </p:spPr>
        <p:txBody>
          <a:bodyPr>
            <a:noAutofit/>
          </a:bodyPr>
          <a:lstStyle/>
          <a:p>
            <a:pPr algn="l"/>
            <a:r>
              <a:rPr lang="sl-SI" sz="3600" dirty="0" smtClean="0"/>
              <a:t>Ali si na splošno gledano zadovoljen s šolskimi kosili, so jedi dovolj okusne?</a:t>
            </a:r>
            <a:endParaRPr lang="sl-SI" sz="3600" dirty="0"/>
          </a:p>
        </p:txBody>
      </p:sp>
      <p:graphicFrame>
        <p:nvGraphicFramePr>
          <p:cNvPr id="4" name="Ograda vsebine 3"/>
          <p:cNvGraphicFramePr>
            <a:graphicFrameLocks noGrp="1"/>
          </p:cNvGraphicFramePr>
          <p:nvPr>
            <p:ph sz="quarter" idx="1"/>
          </p:nvPr>
        </p:nvGraphicFramePr>
        <p:xfrm>
          <a:off x="395536" y="1628800"/>
          <a:ext cx="7467600" cy="4873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 algn="l"/>
            <a:r>
              <a:rPr lang="sl-SI" sz="3600" dirty="0" smtClean="0"/>
              <a:t>Šolski obroki so postreženi:</a:t>
            </a:r>
            <a:br>
              <a:rPr lang="sl-SI" sz="3600" dirty="0" smtClean="0"/>
            </a:br>
            <a:endParaRPr lang="sl-SI" sz="3600" dirty="0"/>
          </a:p>
        </p:txBody>
      </p:sp>
      <p:graphicFrame>
        <p:nvGraphicFramePr>
          <p:cNvPr id="4" name="Ograda vsebine 3"/>
          <p:cNvGraphicFramePr>
            <a:graphicFrameLocks noGrp="1"/>
          </p:cNvGraphicFramePr>
          <p:nvPr>
            <p:ph sz="quarter" idx="1"/>
          </p:nvPr>
        </p:nvGraphicFramePr>
        <p:xfrm>
          <a:off x="457200" y="1125538"/>
          <a:ext cx="8229600" cy="5000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18258"/>
          </a:xfrm>
        </p:spPr>
        <p:txBody>
          <a:bodyPr>
            <a:normAutofit fontScale="90000"/>
          </a:bodyPr>
          <a:lstStyle/>
          <a:p>
            <a:pPr algn="l"/>
            <a:r>
              <a:rPr lang="sl-SI" sz="2700" dirty="0" smtClean="0"/>
              <a:t>Ali meniš, da je pomembno, da vsako leto obeležujemo dan slovenske hrane in tradicionalni slovenski zajtrk, s katerim želimo med drugim posebej poudariti pomen zdravega prehranjevanja in zagotavljanja hrane iz lokalnega okolja. </a:t>
            </a:r>
            <a:r>
              <a:rPr lang="sl-SI" dirty="0" smtClean="0"/>
              <a:t/>
            </a:r>
            <a:br>
              <a:rPr lang="sl-SI" dirty="0" smtClean="0"/>
            </a:br>
            <a:endParaRPr lang="sl-SI" dirty="0"/>
          </a:p>
        </p:txBody>
      </p:sp>
      <p:graphicFrame>
        <p:nvGraphicFramePr>
          <p:cNvPr id="4" name="Ograda vsebine 3"/>
          <p:cNvGraphicFramePr>
            <a:graphicFrameLocks noGrp="1"/>
          </p:cNvGraphicFramePr>
          <p:nvPr>
            <p:ph sz="quarter" idx="1"/>
          </p:nvPr>
        </p:nvGraphicFramePr>
        <p:xfrm>
          <a:off x="457200" y="2132856"/>
          <a:ext cx="6995120" cy="43409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70186"/>
          </a:xfrm>
        </p:spPr>
        <p:txBody>
          <a:bodyPr>
            <a:normAutofit fontScale="90000"/>
          </a:bodyPr>
          <a:lstStyle/>
          <a:p>
            <a:pPr algn="l"/>
            <a:r>
              <a:rPr lang="sl-SI" sz="4000" dirty="0" smtClean="0"/>
              <a:t>Ali bi nam v zvezi s šolsko prehrano želel/a kaj sporočiti?</a:t>
            </a:r>
            <a:r>
              <a:rPr lang="sl-SI" dirty="0" smtClean="0"/>
              <a:t/>
            </a:r>
            <a:br>
              <a:rPr lang="sl-SI" dirty="0" smtClean="0"/>
            </a:b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sz="quarter" idx="1"/>
          </p:nvPr>
        </p:nvSpPr>
        <p:spPr>
          <a:xfrm>
            <a:off x="457200" y="1628800"/>
            <a:ext cx="8229600" cy="4497363"/>
          </a:xfrm>
        </p:spPr>
        <p:txBody>
          <a:bodyPr/>
          <a:lstStyle/>
          <a:p>
            <a:pPr>
              <a:buFontTx/>
              <a:buChar char="-"/>
            </a:pPr>
            <a:r>
              <a:rPr lang="sl-SI" dirty="0" smtClean="0"/>
              <a:t>Hrana, ki jo jem, je okusna in me zadosti nahrani.</a:t>
            </a:r>
          </a:p>
          <a:p>
            <a:pPr>
              <a:buFontTx/>
              <a:buChar char="-"/>
            </a:pPr>
            <a:r>
              <a:rPr lang="sl-SI" dirty="0" smtClean="0"/>
              <a:t>Manj jedi na žlico.</a:t>
            </a:r>
          </a:p>
          <a:p>
            <a:pPr>
              <a:buFontTx/>
              <a:buChar char="-"/>
            </a:pPr>
            <a:r>
              <a:rPr lang="sl-SI" dirty="0" smtClean="0"/>
              <a:t>Da bi dobivali manj sendvičev s polnozrnatim kruhom.</a:t>
            </a:r>
          </a:p>
          <a:p>
            <a:pPr>
              <a:buFontTx/>
              <a:buChar char="-"/>
            </a:pPr>
            <a:r>
              <a:rPr lang="sl-SI" dirty="0" smtClean="0"/>
              <a:t>Rada bi jedla testenine.</a:t>
            </a:r>
          </a:p>
          <a:p>
            <a:pPr>
              <a:buFontTx/>
              <a:buChar char="-"/>
            </a:pPr>
            <a:r>
              <a:rPr lang="sl-SI" dirty="0" smtClean="0"/>
              <a:t>Naj bo nova.</a:t>
            </a:r>
          </a:p>
          <a:p>
            <a:pPr>
              <a:buFontTx/>
              <a:buChar char="-"/>
            </a:pPr>
            <a:r>
              <a:rPr lang="sl-SI" dirty="0" smtClean="0"/>
              <a:t>Kdaj dobimo trd kruh.</a:t>
            </a:r>
            <a:endParaRPr lang="sl-S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</p:spPr>
        <p:txBody>
          <a:bodyPr>
            <a:normAutofit fontScale="90000"/>
          </a:bodyPr>
          <a:lstStyle/>
          <a:p>
            <a:pPr lvl="0" algn="l"/>
            <a:r>
              <a:rPr lang="sl-SI" sz="4000" dirty="0"/>
              <a:t>Ali meniš, da šolska malica lahko nadomesti zajtrk?</a:t>
            </a:r>
            <a:r>
              <a:rPr lang="sl-SI" dirty="0"/>
              <a:t/>
            </a:r>
            <a:br>
              <a:rPr lang="sl-SI" dirty="0"/>
            </a:br>
            <a:endParaRPr lang="sl-SI" dirty="0"/>
          </a:p>
        </p:txBody>
      </p:sp>
      <p:graphicFrame>
        <p:nvGraphicFramePr>
          <p:cNvPr id="5" name="Ograda vsebine 4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7467600" cy="4873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0226"/>
          </a:xfrm>
        </p:spPr>
        <p:txBody>
          <a:bodyPr>
            <a:normAutofit fontScale="90000"/>
          </a:bodyPr>
          <a:lstStyle/>
          <a:p>
            <a:pPr lvl="0" algn="l"/>
            <a:r>
              <a:rPr lang="sl-SI" sz="4000" dirty="0" smtClean="0"/>
              <a:t>Koliko glavnih obrokov (zajtrk, kosilo, malica, večerja) zaužiješ dnevno?</a:t>
            </a:r>
            <a:r>
              <a:rPr lang="sl-SI" dirty="0" smtClean="0"/>
              <a:t/>
            </a:r>
            <a:br>
              <a:rPr lang="sl-SI" dirty="0" smtClean="0"/>
            </a:br>
            <a:endParaRPr lang="sl-SI" dirty="0"/>
          </a:p>
        </p:txBody>
      </p:sp>
      <p:graphicFrame>
        <p:nvGraphicFramePr>
          <p:cNvPr id="4" name="Ograda vsebine 3"/>
          <p:cNvGraphicFramePr>
            <a:graphicFrameLocks noGrp="1"/>
          </p:cNvGraphicFramePr>
          <p:nvPr>
            <p:ph sz="quarter" idx="1"/>
          </p:nvPr>
        </p:nvGraphicFramePr>
        <p:xfrm>
          <a:off x="457200" y="1988840"/>
          <a:ext cx="7067128" cy="44849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0226"/>
          </a:xfrm>
        </p:spPr>
        <p:txBody>
          <a:bodyPr>
            <a:normAutofit fontScale="90000"/>
          </a:bodyPr>
          <a:lstStyle/>
          <a:p>
            <a:pPr lvl="0" algn="l"/>
            <a:r>
              <a:rPr lang="sl-SI" sz="4000" dirty="0" smtClean="0"/>
              <a:t>Kako pogosto ješ razne prigrizke (čips, sladkarije…) med glavnimi obroki?</a:t>
            </a:r>
            <a:r>
              <a:rPr lang="sl-SI" dirty="0" smtClean="0"/>
              <a:t/>
            </a:r>
            <a:br>
              <a:rPr lang="sl-SI" dirty="0" smtClean="0"/>
            </a:br>
            <a:endParaRPr lang="sl-SI" dirty="0"/>
          </a:p>
        </p:txBody>
      </p:sp>
      <p:graphicFrame>
        <p:nvGraphicFramePr>
          <p:cNvPr id="4" name="Ograda vsebine 3"/>
          <p:cNvGraphicFramePr>
            <a:graphicFrameLocks noGrp="1"/>
          </p:cNvGraphicFramePr>
          <p:nvPr>
            <p:ph sz="quarter" idx="1"/>
          </p:nvPr>
        </p:nvGraphicFramePr>
        <p:xfrm>
          <a:off x="457200" y="1988840"/>
          <a:ext cx="7499176" cy="44849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 algn="l"/>
            <a:r>
              <a:rPr lang="sl-SI" sz="3600" dirty="0"/>
              <a:t>Ali spremljaš šolski jedilnik?</a:t>
            </a:r>
            <a:br>
              <a:rPr lang="sl-SI" sz="3600" dirty="0"/>
            </a:br>
            <a:endParaRPr lang="sl-SI" sz="3600" dirty="0"/>
          </a:p>
        </p:txBody>
      </p:sp>
      <p:graphicFrame>
        <p:nvGraphicFramePr>
          <p:cNvPr id="4" name="Ograda vsebine 3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7467600" cy="4873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498178"/>
          </a:xfrm>
        </p:spPr>
        <p:txBody>
          <a:bodyPr>
            <a:noAutofit/>
          </a:bodyPr>
          <a:lstStyle/>
          <a:p>
            <a:pPr lvl="0" algn="l"/>
            <a:r>
              <a:rPr lang="sl-SI" sz="3600" dirty="0"/>
              <a:t>Ali šolsko malico v celoti poješ?</a:t>
            </a:r>
            <a:br>
              <a:rPr lang="sl-SI" sz="3600" dirty="0"/>
            </a:br>
            <a:endParaRPr lang="sl-SI" sz="3600" dirty="0"/>
          </a:p>
        </p:txBody>
      </p:sp>
      <p:graphicFrame>
        <p:nvGraphicFramePr>
          <p:cNvPr id="4" name="Ograda vsebine 3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7467600" cy="4873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570186"/>
          </a:xfrm>
        </p:spPr>
        <p:txBody>
          <a:bodyPr>
            <a:normAutofit fontScale="90000"/>
          </a:bodyPr>
          <a:lstStyle/>
          <a:p>
            <a:pPr lvl="0" algn="l"/>
            <a:r>
              <a:rPr lang="sl-SI" sz="4000" dirty="0"/>
              <a:t>Kaj najraje ješ za malico? Naštej eno živilo.</a:t>
            </a:r>
            <a:r>
              <a:rPr lang="sl-SI" dirty="0"/>
              <a:t/>
            </a:r>
            <a:br>
              <a:rPr lang="sl-SI" dirty="0"/>
            </a:b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sz="quarter"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endParaRPr lang="sl-SI" dirty="0" smtClean="0"/>
          </a:p>
          <a:p>
            <a:pPr>
              <a:buNone/>
            </a:pPr>
            <a:endParaRPr lang="sl-SI" dirty="0"/>
          </a:p>
          <a:p>
            <a:pPr>
              <a:buNone/>
            </a:pPr>
            <a:endParaRPr lang="sl-SI" dirty="0" smtClean="0"/>
          </a:p>
          <a:p>
            <a:pPr>
              <a:buNone/>
            </a:pPr>
            <a:endParaRPr lang="sl-SI" dirty="0"/>
          </a:p>
          <a:p>
            <a:pPr>
              <a:buNone/>
            </a:pPr>
            <a:endParaRPr lang="sl-SI" dirty="0" smtClean="0"/>
          </a:p>
          <a:p>
            <a:pPr>
              <a:buNone/>
            </a:pPr>
            <a:endParaRPr lang="sl-SI" dirty="0"/>
          </a:p>
          <a:p>
            <a:pPr>
              <a:buNone/>
            </a:pPr>
            <a:endParaRPr lang="sl-SI" sz="2400" dirty="0" smtClean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sl-SI" sz="24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</a:p>
          <a:p>
            <a:pPr>
              <a:buNone/>
            </a:pPr>
            <a:endParaRPr lang="sl-SI" dirty="0" smtClean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sl-SI" sz="2400" dirty="0" smtClean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sl-SI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</a:p>
          <a:p>
            <a:pPr>
              <a:buNone/>
            </a:pPr>
            <a:r>
              <a:rPr lang="sl-SI" sz="24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>
              <a:buNone/>
            </a:pPr>
            <a:r>
              <a:rPr lang="sl-SI" sz="24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Posamezni učenci so našteli še: jogurt, hrenovke, tunino pašteto, kosmiče, pašteto, </a:t>
            </a:r>
            <a:r>
              <a:rPr lang="sl-SI" sz="2400" dirty="0" err="1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hot</a:t>
            </a:r>
            <a:r>
              <a:rPr lang="sl-SI" sz="24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dog, jabolko, testenine, enolončnico.</a:t>
            </a:r>
            <a:endParaRPr lang="sl-SI" sz="2400" dirty="0" smtClean="0"/>
          </a:p>
          <a:p>
            <a:pPr>
              <a:buNone/>
            </a:pPr>
            <a:endParaRPr lang="sl-SI" dirty="0"/>
          </a:p>
          <a:p>
            <a:pPr>
              <a:buNone/>
            </a:pPr>
            <a:endParaRPr lang="sl-SI" dirty="0" smtClean="0"/>
          </a:p>
          <a:p>
            <a:pPr>
              <a:buNone/>
            </a:pPr>
            <a:endParaRPr lang="sl-SI" dirty="0"/>
          </a:p>
        </p:txBody>
      </p:sp>
      <p:graphicFrame>
        <p:nvGraphicFramePr>
          <p:cNvPr id="5" name="Grafikon 4"/>
          <p:cNvGraphicFramePr/>
          <p:nvPr/>
        </p:nvGraphicFramePr>
        <p:xfrm>
          <a:off x="827584" y="1268760"/>
          <a:ext cx="7200800" cy="3816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29600" cy="1143000"/>
          </a:xfrm>
        </p:spPr>
        <p:txBody>
          <a:bodyPr>
            <a:normAutofit fontScale="90000"/>
          </a:bodyPr>
          <a:lstStyle/>
          <a:p>
            <a:pPr lvl="0" algn="l"/>
            <a:r>
              <a:rPr lang="sl-SI" sz="4000" dirty="0"/>
              <a:t>Česa za malico ne maraš? Naštej eno živilo.</a:t>
            </a:r>
            <a:r>
              <a:rPr lang="sl-SI" dirty="0"/>
              <a:t/>
            </a:r>
            <a:br>
              <a:rPr lang="sl-SI" dirty="0"/>
            </a:b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sz="quarter" idx="1"/>
          </p:nvPr>
        </p:nvSpPr>
        <p:spPr>
          <a:xfrm>
            <a:off x="467544" y="908720"/>
            <a:ext cx="8229600" cy="521744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endParaRPr lang="sl-SI" dirty="0" smtClean="0"/>
          </a:p>
          <a:p>
            <a:pPr>
              <a:buNone/>
            </a:pPr>
            <a:endParaRPr lang="sl-SI" dirty="0"/>
          </a:p>
          <a:p>
            <a:pPr>
              <a:buNone/>
            </a:pPr>
            <a:endParaRPr lang="sl-SI" dirty="0" smtClean="0"/>
          </a:p>
          <a:p>
            <a:pPr>
              <a:buNone/>
            </a:pPr>
            <a:endParaRPr lang="sl-SI" dirty="0"/>
          </a:p>
          <a:p>
            <a:pPr>
              <a:buNone/>
            </a:pPr>
            <a:endParaRPr lang="sl-SI" dirty="0" smtClean="0"/>
          </a:p>
          <a:p>
            <a:pPr>
              <a:buNone/>
            </a:pPr>
            <a:endParaRPr lang="sl-SI" dirty="0"/>
          </a:p>
          <a:p>
            <a:pPr>
              <a:buNone/>
            </a:pPr>
            <a:endParaRPr lang="sl-SI" dirty="0" smtClean="0"/>
          </a:p>
          <a:p>
            <a:pPr>
              <a:buNone/>
            </a:pPr>
            <a:r>
              <a:rPr lang="sl-SI" sz="2400" dirty="0" smtClean="0"/>
              <a:t>     </a:t>
            </a:r>
          </a:p>
          <a:p>
            <a:pPr>
              <a:buNone/>
            </a:pPr>
            <a:endParaRPr lang="sl-SI" sz="2400" dirty="0"/>
          </a:p>
          <a:p>
            <a:pPr>
              <a:buNone/>
            </a:pPr>
            <a:endParaRPr lang="sl-SI" sz="2400" dirty="0" smtClean="0"/>
          </a:p>
          <a:p>
            <a:pPr>
              <a:buNone/>
            </a:pPr>
            <a:endParaRPr lang="sl-SI" sz="2400" dirty="0"/>
          </a:p>
          <a:p>
            <a:pPr>
              <a:buNone/>
            </a:pPr>
            <a:r>
              <a:rPr lang="sl-SI" sz="2400" dirty="0" smtClean="0"/>
              <a:t>     </a:t>
            </a:r>
            <a:endParaRPr lang="sl-SI" sz="2400" dirty="0" smtClean="0"/>
          </a:p>
          <a:p>
            <a:pPr>
              <a:buNone/>
            </a:pPr>
            <a:endParaRPr lang="sl-SI" dirty="0" smtClean="0"/>
          </a:p>
          <a:p>
            <a:pPr>
              <a:buNone/>
            </a:pPr>
            <a:r>
              <a:rPr lang="sl-SI" sz="2400" dirty="0" smtClean="0"/>
              <a:t>Posamezni </a:t>
            </a:r>
            <a:r>
              <a:rPr lang="sl-SI" sz="2400" dirty="0" smtClean="0"/>
              <a:t>učenci so našteli še:  pašteto, šunko, sirni namaz, </a:t>
            </a:r>
            <a:r>
              <a:rPr lang="sl-SI" sz="2400" dirty="0" err="1" smtClean="0"/>
              <a:t>čokolino</a:t>
            </a:r>
            <a:r>
              <a:rPr lang="sl-SI" sz="2400" dirty="0" smtClean="0"/>
              <a:t>, mortadelo, borovnice.</a:t>
            </a:r>
          </a:p>
          <a:p>
            <a:pPr>
              <a:buNone/>
            </a:pPr>
            <a:endParaRPr lang="sl-SI" dirty="0"/>
          </a:p>
          <a:p>
            <a:pPr>
              <a:buNone/>
            </a:pPr>
            <a:endParaRPr lang="sl-SI" dirty="0" smtClean="0"/>
          </a:p>
          <a:p>
            <a:pPr>
              <a:buNone/>
            </a:pPr>
            <a:endParaRPr lang="sl-SI" dirty="0"/>
          </a:p>
          <a:p>
            <a:pPr>
              <a:buNone/>
            </a:pPr>
            <a:endParaRPr lang="sl-SI" dirty="0"/>
          </a:p>
        </p:txBody>
      </p:sp>
      <p:graphicFrame>
        <p:nvGraphicFramePr>
          <p:cNvPr id="5" name="Grafikon 4"/>
          <p:cNvGraphicFramePr/>
          <p:nvPr/>
        </p:nvGraphicFramePr>
        <p:xfrm>
          <a:off x="1187624" y="980728"/>
          <a:ext cx="6984776" cy="4248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ltana">
  <a:themeElements>
    <a:clrScheme name="Altana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ltana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ltana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140</TotalTime>
  <Words>324</Words>
  <Application>Microsoft Office PowerPoint</Application>
  <PresentationFormat>Diaprojekcija na zaslonu (4:3)</PresentationFormat>
  <Paragraphs>61</Paragraphs>
  <Slides>24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diapozitivov</vt:lpstr>
      </vt:variant>
      <vt:variant>
        <vt:i4>24</vt:i4>
      </vt:variant>
    </vt:vector>
  </HeadingPairs>
  <TitlesOfParts>
    <vt:vector size="25" baseType="lpstr">
      <vt:lpstr>Altana</vt:lpstr>
      <vt:lpstr>ANKETA O PREHRANI 2020/2021</vt:lpstr>
      <vt:lpstr>Ali pred odhodom v šolo zajtrkuješ? </vt:lpstr>
      <vt:lpstr>Ali meniš, da šolska malica lahko nadomesti zajtrk? </vt:lpstr>
      <vt:lpstr>Koliko glavnih obrokov (zajtrk, kosilo, malica, večerja) zaužiješ dnevno? </vt:lpstr>
      <vt:lpstr>Kako pogosto ješ razne prigrizke (čips, sladkarije…) med glavnimi obroki? </vt:lpstr>
      <vt:lpstr>Ali spremljaš šolski jedilnik? </vt:lpstr>
      <vt:lpstr>Ali šolsko malico v celoti poješ? </vt:lpstr>
      <vt:lpstr>Kaj najraje ješ za malico? Naštej eno živilo. </vt:lpstr>
      <vt:lpstr>Česa za malico ne maraš? Naštej eno živilo. </vt:lpstr>
      <vt:lpstr>Katera živila pogrešaš pri šolski malici? </vt:lpstr>
      <vt:lpstr>Ali pri malici vzameš ponujeno sadje? </vt:lpstr>
      <vt:lpstr>Ali ti količina malice ustreza? </vt:lpstr>
      <vt:lpstr>Ali ješ v šoli kosilo? </vt:lpstr>
      <vt:lpstr>Se ti zdi sestava kosil primerna? </vt:lpstr>
      <vt:lpstr> Zapiši  šolsko kosilo, ki ga imaš najraje. </vt:lpstr>
      <vt:lpstr>Napiši, kaj sam/a predlagaš, da bi pripravili za kosilo. </vt:lpstr>
      <vt:lpstr>Ali pri kosilu poješ juho?</vt:lpstr>
      <vt:lpstr>Ali pri kosilu poješ zelenjavno prilogo? </vt:lpstr>
      <vt:lpstr>Ali pri kosilu poješ solato? </vt:lpstr>
      <vt:lpstr>So obroki kosila količinsko zadostni? </vt:lpstr>
      <vt:lpstr>Ali si na splošno gledano zadovoljen s šolskimi kosili, so jedi dovolj okusne?</vt:lpstr>
      <vt:lpstr>Šolski obroki so postreženi: </vt:lpstr>
      <vt:lpstr>Ali meniš, da je pomembno, da vsako leto obeležujemo dan slovenske hrane in tradicionalni slovenski zajtrk, s katerim želimo med drugim posebej poudariti pomen zdravega prehranjevanja in zagotavljanja hrane iz lokalnega okolja.  </vt:lpstr>
      <vt:lpstr>Ali bi nam v zvezi s šolsko prehrano želel/a kaj sporočiti? 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ANKETA O PREHRANI 2020/2021</dc:title>
  <dc:creator>Lucija</dc:creator>
  <cp:lastModifiedBy>Lucija</cp:lastModifiedBy>
  <cp:revision>18</cp:revision>
  <dcterms:created xsi:type="dcterms:W3CDTF">2021-08-24T13:08:36Z</dcterms:created>
  <dcterms:modified xsi:type="dcterms:W3CDTF">2021-08-25T12:05:33Z</dcterms:modified>
</cp:coreProperties>
</file>